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Lst>
  <p:sldSz cy="10058400" cx="7772400"/>
  <p:notesSz cx="6858000" cy="9144000"/>
  <p:embeddedFontLst>
    <p:embeddedFont>
      <p:font typeface="Halant"/>
      <p:regular r:id="rId15"/>
      <p:bold r:id="rId16"/>
    </p:embeddedFont>
    <p:embeddedFont>
      <p:font typeface="Inter SemiBold"/>
      <p:regular r:id="rId17"/>
      <p:bold r:id="rId18"/>
      <p:italic r:id="rId19"/>
      <p:boldItalic r:id="rId20"/>
    </p:embeddedFont>
    <p:embeddedFont>
      <p:font typeface="Inter"/>
      <p:regular r:id="rId21"/>
      <p:bold r:id="rId22"/>
      <p:italic r:id="rId23"/>
      <p:boldItalic r:id="rId24"/>
    </p:embeddedFont>
    <p:embeddedFont>
      <p:font typeface="Plus Jakarta Sans"/>
      <p:regular r:id="rId25"/>
      <p:bold r:id="rId26"/>
      <p:italic r:id="rId27"/>
      <p:boldItalic r:id="rId28"/>
    </p:embeddedFont>
    <p:embeddedFont>
      <p:font typeface="Plus Jakarta Sans SemiBold"/>
      <p:regular r:id="rId29"/>
      <p:bold r:id="rId30"/>
      <p:italic r:id="rId31"/>
      <p:boldItalic r:id="rId32"/>
    </p:embeddedFont>
    <p:embeddedFont>
      <p:font typeface="Plus Jakarta Sans Medium"/>
      <p:regular r:id="rId33"/>
      <p:bold r:id="rId34"/>
      <p:italic r:id="rId35"/>
      <p:boldItalic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152">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648165F-7ED5-45FD-B108-25F179B981BA}">
  <a:tblStyle styleId="{9648165F-7ED5-45FD-B108-25F179B981B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152"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boldItalic.fntdata"/><Relationship Id="rId22" Type="http://schemas.openxmlformats.org/officeDocument/2006/relationships/font" Target="fonts/Inter-bold.fntdata"/><Relationship Id="rId21" Type="http://schemas.openxmlformats.org/officeDocument/2006/relationships/font" Target="fonts/Inter-regular.fntdata"/><Relationship Id="rId24" Type="http://schemas.openxmlformats.org/officeDocument/2006/relationships/font" Target="fonts/Inter-boldItalic.fntdata"/><Relationship Id="rId23" Type="http://schemas.openxmlformats.org/officeDocument/2006/relationships/font" Target="fonts/Inter-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bold.fntdata"/><Relationship Id="rId25" Type="http://schemas.openxmlformats.org/officeDocument/2006/relationships/font" Target="fonts/PlusJakartaSans-regular.fntdata"/><Relationship Id="rId28" Type="http://schemas.openxmlformats.org/officeDocument/2006/relationships/font" Target="fonts/PlusJakartaSans-boldItalic.fntdata"/><Relationship Id="rId27"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SemiBold-regular.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SemiBold-italic.fntdata"/><Relationship Id="rId30" Type="http://schemas.openxmlformats.org/officeDocument/2006/relationships/font" Target="fonts/PlusJakartaSansSemiBold-bold.fntdata"/><Relationship Id="rId11" Type="http://schemas.openxmlformats.org/officeDocument/2006/relationships/slide" Target="slides/slide3.xml"/><Relationship Id="rId33" Type="http://schemas.openxmlformats.org/officeDocument/2006/relationships/font" Target="fonts/PlusJakartaSansMedium-regular.fntdata"/><Relationship Id="rId10" Type="http://schemas.openxmlformats.org/officeDocument/2006/relationships/slide" Target="slides/slide2.xml"/><Relationship Id="rId32" Type="http://schemas.openxmlformats.org/officeDocument/2006/relationships/font" Target="fonts/PlusJakartaSansSemiBold-boldItalic.fntdata"/><Relationship Id="rId13" Type="http://schemas.openxmlformats.org/officeDocument/2006/relationships/slide" Target="slides/slide5.xml"/><Relationship Id="rId35" Type="http://schemas.openxmlformats.org/officeDocument/2006/relationships/font" Target="fonts/PlusJakartaSansMedium-italic.fntdata"/><Relationship Id="rId12" Type="http://schemas.openxmlformats.org/officeDocument/2006/relationships/slide" Target="slides/slide4.xml"/><Relationship Id="rId34" Type="http://schemas.openxmlformats.org/officeDocument/2006/relationships/font" Target="fonts/PlusJakartaSansMedium-bold.fntdata"/><Relationship Id="rId15" Type="http://schemas.openxmlformats.org/officeDocument/2006/relationships/font" Target="fonts/Halant-regular.fntdata"/><Relationship Id="rId14" Type="http://schemas.openxmlformats.org/officeDocument/2006/relationships/slide" Target="slides/slide6.xml"/><Relationship Id="rId36" Type="http://schemas.openxmlformats.org/officeDocument/2006/relationships/font" Target="fonts/PlusJakartaSansMedium-boldItalic.fntdata"/><Relationship Id="rId17" Type="http://schemas.openxmlformats.org/officeDocument/2006/relationships/font" Target="fonts/InterSemiBold-regular.fntdata"/><Relationship Id="rId16" Type="http://schemas.openxmlformats.org/officeDocument/2006/relationships/font" Target="fonts/Halant-bold.fntdata"/><Relationship Id="rId19" Type="http://schemas.openxmlformats.org/officeDocument/2006/relationships/font" Target="fonts/InterSemiBold-italic.fntdata"/><Relationship Id="rId18" Type="http://schemas.openxmlformats.org/officeDocument/2006/relationships/font" Target="fonts/InterSemiBold-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67bbca4379_0_10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67bbca4379_0_1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367bbca4379_0_11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367bbca4379_0_1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367bbca4379_0_26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367bbca4379_0_2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335eb225317_1_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335eb225317_1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335eb225317_1_6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335eb225317_1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367e08f3f29_0_7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367e08f3f29_0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4.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asia.si.edu/explore-art-culture/collections/search/edanmdm:fsg_F1974.43/" TargetMode="External"/><Relationship Id="rId6" Type="http://schemas.openxmlformats.org/officeDocument/2006/relationships/hyperlink" Target="https://asia.si.edu/explore-art-culture/collections/search/edanmdm:fsg_S2010.18.94/" TargetMode="External"/><Relationship Id="rId7" Type="http://schemas.openxmlformats.org/officeDocument/2006/relationships/hyperlink" Target="https://asia.si.edu/explore-art-culture/collections/search/edanmdm:fsg_S2010.18.75/" TargetMode="External"/><Relationship Id="rId8" Type="http://schemas.openxmlformats.org/officeDocument/2006/relationships/hyperlink" Target="https://asia.si.edu/explore-art-culture/collections/search/edanmdm:fsg_F1970.18/"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Visual Analysis Support</a:t>
            </a:r>
            <a:endParaRPr sz="1900">
              <a:solidFill>
                <a:schemeClr val="dk1"/>
              </a:solidFill>
              <a:latin typeface="Halant"/>
              <a:ea typeface="Halant"/>
              <a:cs typeface="Halant"/>
              <a:sym typeface="Halant"/>
            </a:endParaRPr>
          </a:p>
        </p:txBody>
      </p:sp>
      <p:pic>
        <p:nvPicPr>
          <p:cNvPr id="145" name="Google Shape;145;p3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6" name="Google Shape;146;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7" name="Google Shape;147;p37"/>
          <p:cNvSpPr txBox="1"/>
          <p:nvPr/>
        </p:nvSpPr>
        <p:spPr>
          <a:xfrm>
            <a:off x="730950" y="802700"/>
            <a:ext cx="6310500" cy="15369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l">
              <a:lnSpc>
                <a:spcPct val="100000"/>
              </a:lnSpc>
              <a:spcBef>
                <a:spcPts val="1200"/>
              </a:spcBef>
              <a:spcAft>
                <a:spcPts val="0"/>
              </a:spcAft>
              <a:buClr>
                <a:schemeClr val="dk1"/>
              </a:buClr>
              <a:buSzPts val="1100"/>
              <a:buFont typeface="Arial"/>
              <a:buNone/>
            </a:pPr>
            <a:r>
              <a:rPr lang="en" sz="1200">
                <a:solidFill>
                  <a:schemeClr val="dk1"/>
                </a:solidFill>
                <a:latin typeface="Halant"/>
                <a:ea typeface="Halant"/>
                <a:cs typeface="Halant"/>
                <a:sym typeface="Halant"/>
              </a:rPr>
              <a:t>Being able to analyze visual images—like paintings, photographs, political cartoons, and posters—is an important skill for understanding history. These images are more than just art; they are historical evidence created during or about a specific time. They help us see what people valued, feared, or believed, and they often show details that words alone can’t capture.</a:t>
            </a:r>
            <a:endParaRPr sz="1200">
              <a:solidFill>
                <a:schemeClr val="dk1"/>
              </a:solidFill>
              <a:latin typeface="Halant"/>
              <a:ea typeface="Halant"/>
              <a:cs typeface="Halant"/>
              <a:sym typeface="Halant"/>
            </a:endParaRPr>
          </a:p>
          <a:p>
            <a:pPr indent="0" lvl="0" marL="0" rtl="0" algn="l">
              <a:lnSpc>
                <a:spcPct val="100000"/>
              </a:lnSpc>
              <a:spcBef>
                <a:spcPts val="1200"/>
              </a:spcBef>
              <a:spcAft>
                <a:spcPts val="1200"/>
              </a:spcAft>
              <a:buClr>
                <a:schemeClr val="dk1"/>
              </a:buClr>
              <a:buSzPts val="1100"/>
              <a:buFont typeface="Arial"/>
              <a:buNone/>
            </a:pPr>
            <a:r>
              <a:rPr lang="en" sz="1200">
                <a:solidFill>
                  <a:schemeClr val="dk1"/>
                </a:solidFill>
                <a:latin typeface="Halant"/>
                <a:ea typeface="Halant"/>
                <a:cs typeface="Halant"/>
                <a:sym typeface="Halant"/>
              </a:rPr>
              <a:t>Learning to "read" an image helps us think critically, ask good questions, and make connections between the past and the present. Just like a primary source document, a historical image tells a story—if you know how to look closely!</a:t>
            </a:r>
            <a:endParaRPr i="1" sz="1200">
              <a:solidFill>
                <a:schemeClr val="dk1"/>
              </a:solidFill>
              <a:latin typeface="Halant"/>
              <a:ea typeface="Halant"/>
              <a:cs typeface="Halant"/>
              <a:sym typeface="Halant"/>
            </a:endParaRPr>
          </a:p>
        </p:txBody>
      </p:sp>
      <p:sp>
        <p:nvSpPr>
          <p:cNvPr id="148" name="Google Shape;148;p37"/>
          <p:cNvSpPr/>
          <p:nvPr/>
        </p:nvSpPr>
        <p:spPr>
          <a:xfrm>
            <a:off x="779025" y="2481075"/>
            <a:ext cx="3564600" cy="27006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49" name="Google Shape;149;p37"/>
          <p:cNvSpPr txBox="1"/>
          <p:nvPr/>
        </p:nvSpPr>
        <p:spPr>
          <a:xfrm>
            <a:off x="791200" y="4300575"/>
            <a:ext cx="34824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Source: Toyohara Chikanobu, “Tomoe Gozen wields a naginata on horseback with Uchida Ieyoshi and Hatakeyama no Shigetada,” 1899. Public Domain</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800">
                <a:solidFill>
                  <a:schemeClr val="dk1"/>
                </a:solidFill>
                <a:latin typeface="Inter"/>
                <a:ea typeface="Inter"/>
                <a:cs typeface="Inter"/>
                <a:sym typeface="Inter"/>
              </a:rPr>
              <a:t>Note: Tomoe Gozen was a female samurai in the 12th century.</a:t>
            </a:r>
            <a:endParaRPr sz="800">
              <a:solidFill>
                <a:schemeClr val="dk1"/>
              </a:solidFill>
              <a:latin typeface="Inter"/>
              <a:ea typeface="Inter"/>
              <a:cs typeface="Inter"/>
              <a:sym typeface="Inter"/>
            </a:endParaRPr>
          </a:p>
        </p:txBody>
      </p:sp>
      <p:sp>
        <p:nvSpPr>
          <p:cNvPr id="150" name="Google Shape;150;p37"/>
          <p:cNvSpPr txBox="1"/>
          <p:nvPr/>
        </p:nvSpPr>
        <p:spPr>
          <a:xfrm>
            <a:off x="4481000" y="2401600"/>
            <a:ext cx="2560500" cy="250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Step 1 - Brainstorm: Read the source information and list what you know.</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lnSpc>
                <a:spcPct val="2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___________________________</a:t>
            </a:r>
            <a:endParaRPr sz="1200">
              <a:solidFill>
                <a:schemeClr val="dk1"/>
              </a:solidFill>
              <a:latin typeface="Inter"/>
              <a:ea typeface="Inter"/>
              <a:cs typeface="Inter"/>
              <a:sym typeface="Inter"/>
            </a:endParaRPr>
          </a:p>
          <a:p>
            <a:pPr indent="-304800" lvl="0" marL="457200" rtl="0" algn="l">
              <a:lnSpc>
                <a:spcPct val="2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___________________________</a:t>
            </a:r>
            <a:endParaRPr sz="1200">
              <a:solidFill>
                <a:schemeClr val="dk1"/>
              </a:solidFill>
              <a:latin typeface="Inter"/>
              <a:ea typeface="Inter"/>
              <a:cs typeface="Inter"/>
              <a:sym typeface="Inter"/>
            </a:endParaRPr>
          </a:p>
          <a:p>
            <a:pPr indent="-304800" lvl="0" marL="457200" rtl="0" algn="l">
              <a:lnSpc>
                <a:spcPct val="2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___________________________</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___________________________</a:t>
            </a:r>
            <a:endParaRPr sz="1200">
              <a:solidFill>
                <a:schemeClr val="dk1"/>
              </a:solidFill>
              <a:latin typeface="Inter"/>
              <a:ea typeface="Inter"/>
              <a:cs typeface="Inter"/>
              <a:sym typeface="Inter"/>
            </a:endParaRPr>
          </a:p>
        </p:txBody>
      </p:sp>
      <p:sp>
        <p:nvSpPr>
          <p:cNvPr id="151" name="Google Shape;151;p37"/>
          <p:cNvSpPr txBox="1"/>
          <p:nvPr/>
        </p:nvSpPr>
        <p:spPr>
          <a:xfrm>
            <a:off x="469050" y="5181600"/>
            <a:ext cx="6834300" cy="3693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1200"/>
              </a:spcBef>
              <a:spcAft>
                <a:spcPts val="1200"/>
              </a:spcAft>
              <a:buNone/>
            </a:pPr>
            <a:r>
              <a:rPr i="1" lang="en" sz="1200">
                <a:solidFill>
                  <a:schemeClr val="dk1"/>
                </a:solidFill>
                <a:latin typeface="Inter"/>
                <a:ea typeface="Inter"/>
                <a:cs typeface="Inter"/>
                <a:sym typeface="Inter"/>
              </a:rPr>
              <a:t>Questions to consider when making observations and inferences:</a:t>
            </a:r>
            <a:endParaRPr sz="1200">
              <a:solidFill>
                <a:schemeClr val="dk1"/>
              </a:solidFill>
              <a:latin typeface="Inter"/>
              <a:ea typeface="Inter"/>
              <a:cs typeface="Inter"/>
              <a:sym typeface="Inter"/>
            </a:endParaRPr>
          </a:p>
        </p:txBody>
      </p:sp>
      <p:graphicFrame>
        <p:nvGraphicFramePr>
          <p:cNvPr id="152" name="Google Shape;152;p37"/>
          <p:cNvGraphicFramePr/>
          <p:nvPr/>
        </p:nvGraphicFramePr>
        <p:xfrm>
          <a:off x="381550" y="5591675"/>
          <a:ext cx="3000000" cy="3000000"/>
        </p:xfrm>
        <a:graphic>
          <a:graphicData uri="http://schemas.openxmlformats.org/drawingml/2006/table">
            <a:tbl>
              <a:tblPr>
                <a:noFill/>
                <a:tableStyleId>{9648165F-7ED5-45FD-B108-25F179B981BA}</a:tableStyleId>
              </a:tblPr>
              <a:tblGrid>
                <a:gridCol w="3546500"/>
                <a:gridCol w="3546500"/>
              </a:tblGrid>
              <a:tr h="1710625">
                <a:tc>
                  <a:txBody>
                    <a:bodyPr/>
                    <a:lstStyle/>
                    <a:p>
                      <a:pPr indent="0" lvl="0" marL="0" rtl="0" algn="ctr">
                        <a:spcBef>
                          <a:spcPts val="0"/>
                        </a:spcBef>
                        <a:spcAft>
                          <a:spcPts val="0"/>
                        </a:spcAft>
                        <a:buNone/>
                      </a:pPr>
                      <a:r>
                        <a:rPr b="1" lang="en" sz="1200">
                          <a:latin typeface="Inter"/>
                          <a:ea typeface="Inter"/>
                          <a:cs typeface="Inter"/>
                          <a:sym typeface="Inter"/>
                        </a:rPr>
                        <a:t>DOK 1</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Identifying what is explicitly shown</a:t>
                      </a:r>
                      <a:endParaRPr i="1" sz="12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What is the physical setting?</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How are the elements arranged?</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Are there any words present? What do they identify?</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Who are the people? Are they representing a specific person or a larger group?</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What objects or items do you notice?</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What colors, textures, or patterns stand out?</a:t>
                      </a:r>
                      <a:endParaRPr sz="1000">
                        <a:latin typeface="Inter"/>
                        <a:ea typeface="Inter"/>
                        <a:cs typeface="Inter"/>
                        <a:sym typeface="Inter"/>
                      </a:endParaRPr>
                    </a:p>
                  </a:txBody>
                  <a:tcPr marT="109725" marB="109725" marR="109725" marL="10972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DOK 2</a:t>
                      </a:r>
                      <a:endParaRPr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Noticing patterns, making basic connections</a:t>
                      </a:r>
                      <a:endParaRPr i="1" sz="12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Do color schemes or use of light and shadows convey meaning? (light = good, dark = evil)</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Are there any obvious or hidden symbols? (e.g., stars and stripes, Uncle Sam, broken chains)</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What is the mood or tone of the image?</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Are the people or items shown in realistic or exaggerated ways? Why?</a:t>
                      </a:r>
                      <a:endParaRPr b="1" sz="1000">
                        <a:solidFill>
                          <a:srgbClr val="E95C3D"/>
                        </a:solidFill>
                        <a:latin typeface="Inter"/>
                        <a:ea typeface="Inter"/>
                        <a:cs typeface="Inter"/>
                        <a:sym typeface="Inter"/>
                      </a:endParaRPr>
                    </a:p>
                  </a:txBody>
                  <a:tcPr marT="109725" marB="109725" marR="109725" marL="10972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tcPr>
                </a:tc>
              </a:tr>
              <a:tr h="1710625">
                <a:tc>
                  <a:txBody>
                    <a:bodyPr/>
                    <a:lstStyle/>
                    <a:p>
                      <a:pPr indent="0" lvl="0" marL="0" rtl="0" algn="ctr">
                        <a:spcBef>
                          <a:spcPts val="0"/>
                        </a:spcBef>
                        <a:spcAft>
                          <a:spcPts val="0"/>
                        </a:spcAft>
                        <a:buNone/>
                      </a:pPr>
                      <a:r>
                        <a:rPr b="1" lang="en" sz="1200">
                          <a:latin typeface="Inter"/>
                          <a:ea typeface="Inter"/>
                          <a:cs typeface="Inter"/>
                          <a:sym typeface="Inter"/>
                        </a:rPr>
                        <a:t>DOK 3</a:t>
                      </a:r>
                      <a:endParaRPr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Analyzing purpose, audience, and perspective</a:t>
                      </a:r>
                      <a:endParaRPr i="1" sz="12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Who is the author and/or audience? How does this impact the message of the image?</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What is the purpose of the image?</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What message do the symbols convey?</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Why did the artist include specific elements?</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Is there anything missing from the image? How does that impact its meaning?</a:t>
                      </a:r>
                      <a:endParaRPr b="1" sz="1000">
                        <a:solidFill>
                          <a:srgbClr val="E95C3D"/>
                        </a:solidFill>
                        <a:latin typeface="Inter"/>
                        <a:ea typeface="Inter"/>
                        <a:cs typeface="Inter"/>
                        <a:sym typeface="Inter"/>
                      </a:endParaRPr>
                    </a:p>
                  </a:txBody>
                  <a:tcPr marT="109725" marB="109725" marR="109725" marL="10972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DOK 4</a:t>
                      </a:r>
                      <a:endParaRPr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Contextualizing and developing interpretations</a:t>
                      </a:r>
                      <a:endParaRPr i="1" sz="12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What is the historical context of the image?</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How does the artist’s message relate to the political, social, or cultural issues of the time?</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How might different people at the time have interpreted this image differently?</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How does this image compare to another source from the same time period?</a:t>
                      </a:r>
                      <a:endParaRPr sz="1000">
                        <a:latin typeface="Inter"/>
                        <a:ea typeface="Inter"/>
                        <a:cs typeface="Inter"/>
                        <a:sym typeface="Inter"/>
                      </a:endParaRPr>
                    </a:p>
                    <a:p>
                      <a:pPr indent="-292100" lvl="0" marL="457200" rtl="0" algn="l">
                        <a:spcBef>
                          <a:spcPts val="0"/>
                        </a:spcBef>
                        <a:spcAft>
                          <a:spcPts val="0"/>
                        </a:spcAft>
                        <a:buSzPts val="1000"/>
                        <a:buFont typeface="Inter"/>
                        <a:buChar char="●"/>
                      </a:pPr>
                      <a:r>
                        <a:rPr lang="en" sz="1000">
                          <a:latin typeface="Inter"/>
                          <a:ea typeface="Inter"/>
                          <a:cs typeface="Inter"/>
                          <a:sym typeface="Inter"/>
                        </a:rPr>
                        <a:t>What questions does this image raise that we could investigate further using other sources?</a:t>
                      </a:r>
                      <a:endParaRPr b="1" sz="1000">
                        <a:solidFill>
                          <a:srgbClr val="E95C3D"/>
                        </a:solidFill>
                        <a:latin typeface="Inter"/>
                        <a:ea typeface="Inter"/>
                        <a:cs typeface="Inter"/>
                        <a:sym typeface="Inter"/>
                      </a:endParaRPr>
                    </a:p>
                  </a:txBody>
                  <a:tcPr marT="109725" marB="109725" marR="109725" marL="10972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tcPr>
                </a:tc>
              </a:tr>
            </a:tbl>
          </a:graphicData>
        </a:graphic>
      </p:graphicFrame>
      <p:sp>
        <p:nvSpPr>
          <p:cNvPr id="153" name="Google Shape;153;p37"/>
          <p:cNvSpPr txBox="1"/>
          <p:nvPr/>
        </p:nvSpPr>
        <p:spPr>
          <a:xfrm>
            <a:off x="670050" y="5016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154" name="Google Shape;154;p37"/>
          <p:cNvPicPr preferRelativeResize="0"/>
          <p:nvPr/>
        </p:nvPicPr>
        <p:blipFill>
          <a:blip r:embed="rId4">
            <a:alphaModFix/>
          </a:blip>
          <a:stretch>
            <a:fillRect/>
          </a:stretch>
        </p:blipFill>
        <p:spPr>
          <a:xfrm>
            <a:off x="812725" y="2557276"/>
            <a:ext cx="3482252" cy="175417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8" name="Shape 158"/>
        <p:cNvGrpSpPr/>
        <p:nvPr/>
      </p:nvGrpSpPr>
      <p:grpSpPr>
        <a:xfrm>
          <a:off x="0" y="0"/>
          <a:ext cx="0" cy="0"/>
          <a:chOff x="0" y="0"/>
          <a:chExt cx="0" cy="0"/>
        </a:xfrm>
      </p:grpSpPr>
      <p:sp>
        <p:nvSpPr>
          <p:cNvPr id="159" name="Google Shape;159;p3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Visual Analysis Support</a:t>
            </a:r>
            <a:endParaRPr sz="1900">
              <a:solidFill>
                <a:schemeClr val="dk1"/>
              </a:solidFill>
              <a:latin typeface="Halant"/>
              <a:ea typeface="Halant"/>
              <a:cs typeface="Halant"/>
              <a:sym typeface="Halant"/>
            </a:endParaRPr>
          </a:p>
        </p:txBody>
      </p:sp>
      <p:pic>
        <p:nvPicPr>
          <p:cNvPr id="160" name="Google Shape;160;p3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1" name="Google Shape;161;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2" name="Google Shape;162;p38"/>
          <p:cNvSpPr/>
          <p:nvPr/>
        </p:nvSpPr>
        <p:spPr>
          <a:xfrm>
            <a:off x="338425" y="586400"/>
            <a:ext cx="7096800" cy="38691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63" name="Google Shape;163;p38"/>
          <p:cNvSpPr txBox="1"/>
          <p:nvPr/>
        </p:nvSpPr>
        <p:spPr>
          <a:xfrm>
            <a:off x="469050" y="4459000"/>
            <a:ext cx="6834300" cy="250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Step 2 - Find the most prominent element in the image. Describe your observation, then connect with your prior knowledge, and finally infer what the artist is hoping to convey.</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Step 3- Separate the image into quadrants in order to take note of even minor elements the artist included and make notes of elements and messages in each section.</a:t>
            </a:r>
            <a:endParaRPr b="1" sz="1200">
              <a:solidFill>
                <a:schemeClr val="dk1"/>
              </a:solidFill>
              <a:latin typeface="Inter"/>
              <a:ea typeface="Inter"/>
              <a:cs typeface="Inter"/>
              <a:sym typeface="Inter"/>
            </a:endParaRPr>
          </a:p>
        </p:txBody>
      </p:sp>
      <p:sp>
        <p:nvSpPr>
          <p:cNvPr id="164" name="Google Shape;164;p38"/>
          <p:cNvSpPr txBox="1"/>
          <p:nvPr/>
        </p:nvSpPr>
        <p:spPr>
          <a:xfrm>
            <a:off x="587125" y="4095025"/>
            <a:ext cx="6599400" cy="29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700">
                <a:solidFill>
                  <a:schemeClr val="dk1"/>
                </a:solidFill>
                <a:latin typeface="Inter"/>
                <a:ea typeface="Inter"/>
                <a:cs typeface="Inter"/>
                <a:sym typeface="Inter"/>
              </a:rPr>
              <a:t>Source: Toyohara Chikanobu, “Tomoe Gozen wields a naginata on horseback with Uchida Ieyoshi and Hatakeyama no Shigetada,” 1899. Public Domain</a:t>
            </a:r>
            <a:endParaRPr sz="1000">
              <a:solidFill>
                <a:schemeClr val="dk1"/>
              </a:solidFill>
              <a:latin typeface="Inter"/>
              <a:ea typeface="Inter"/>
              <a:cs typeface="Inter"/>
              <a:sym typeface="Inter"/>
            </a:endParaRPr>
          </a:p>
        </p:txBody>
      </p:sp>
      <p:graphicFrame>
        <p:nvGraphicFramePr>
          <p:cNvPr id="165" name="Google Shape;165;p38"/>
          <p:cNvGraphicFramePr/>
          <p:nvPr/>
        </p:nvGraphicFramePr>
        <p:xfrm>
          <a:off x="701250" y="5029200"/>
          <a:ext cx="3000000" cy="3000000"/>
        </p:xfrm>
        <a:graphic>
          <a:graphicData uri="http://schemas.openxmlformats.org/drawingml/2006/table">
            <a:tbl>
              <a:tblPr>
                <a:noFill/>
                <a:tableStyleId>{9648165F-7ED5-45FD-B108-25F179B981BA}</a:tableStyleId>
              </a:tblPr>
              <a:tblGrid>
                <a:gridCol w="2161750"/>
                <a:gridCol w="2161750"/>
                <a:gridCol w="2161750"/>
              </a:tblGrid>
              <a:tr h="381000">
                <a:tc>
                  <a:txBody>
                    <a:bodyPr/>
                    <a:lstStyle/>
                    <a:p>
                      <a:pPr indent="0" lvl="0" marL="0" rtl="0" algn="ctr">
                        <a:spcBef>
                          <a:spcPts val="0"/>
                        </a:spcBef>
                        <a:spcAft>
                          <a:spcPts val="0"/>
                        </a:spcAft>
                        <a:buNone/>
                      </a:pPr>
                      <a:r>
                        <a:rPr b="1" lang="en" sz="1200">
                          <a:latin typeface="Inter"/>
                          <a:ea typeface="Inter"/>
                          <a:cs typeface="Inter"/>
                          <a:sym typeface="Inter"/>
                        </a:rPr>
                        <a:t>Observe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Connect</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Infer</a:t>
                      </a:r>
                      <a:endParaRPr b="1"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graphicFrame>
        <p:nvGraphicFramePr>
          <p:cNvPr id="166" name="Google Shape;166;p38"/>
          <p:cNvGraphicFramePr/>
          <p:nvPr/>
        </p:nvGraphicFramePr>
        <p:xfrm>
          <a:off x="701250" y="7391400"/>
          <a:ext cx="3000000" cy="3000000"/>
        </p:xfrm>
        <a:graphic>
          <a:graphicData uri="http://schemas.openxmlformats.org/drawingml/2006/table">
            <a:tbl>
              <a:tblPr>
                <a:noFill/>
                <a:tableStyleId>{9648165F-7ED5-45FD-B108-25F179B981BA}</a:tableStyleId>
              </a:tblPr>
              <a:tblGrid>
                <a:gridCol w="3242625"/>
                <a:gridCol w="3242625"/>
              </a:tblGrid>
              <a:tr h="381000">
                <a:tc>
                  <a:txBody>
                    <a:bodyPr/>
                    <a:lstStyle/>
                    <a:p>
                      <a:pPr indent="0" lvl="0" marL="0" rtl="0" algn="l">
                        <a:spcBef>
                          <a:spcPts val="0"/>
                        </a:spcBef>
                        <a:spcAft>
                          <a:spcPts val="0"/>
                        </a:spcAft>
                        <a:buNone/>
                      </a:pPr>
                      <a:r>
                        <a:rPr lang="en" sz="1200">
                          <a:latin typeface="Inter"/>
                          <a:ea typeface="Inter"/>
                          <a:cs typeface="Inter"/>
                          <a:sym typeface="Inter"/>
                        </a:rPr>
                        <a:t>Top Left</a:t>
                      </a:r>
                      <a:endParaRPr sz="1200">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r">
                        <a:spcBef>
                          <a:spcPts val="0"/>
                        </a:spcBef>
                        <a:spcAft>
                          <a:spcPts val="0"/>
                        </a:spcAft>
                        <a:buNone/>
                      </a:pPr>
                      <a:r>
                        <a:rPr lang="en" sz="1200">
                          <a:latin typeface="Inter"/>
                          <a:ea typeface="Inter"/>
                          <a:cs typeface="Inter"/>
                          <a:sym typeface="Inter"/>
                        </a:rPr>
                        <a:t>Top Right</a:t>
                      </a:r>
                      <a:endParaRPr sz="1200">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Bottom Left</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r">
                        <a:spcBef>
                          <a:spcPts val="0"/>
                        </a:spcBef>
                        <a:spcAft>
                          <a:spcPts val="0"/>
                        </a:spcAft>
                        <a:buNone/>
                      </a:pPr>
                      <a:r>
                        <a:rPr lang="en" sz="1200">
                          <a:latin typeface="Inter"/>
                          <a:ea typeface="Inter"/>
                          <a:cs typeface="Inter"/>
                          <a:sym typeface="Inter"/>
                        </a:rPr>
                        <a:t>Bottom Right</a:t>
                      </a:r>
                      <a:endParaRPr sz="1200">
                        <a:latin typeface="Inter"/>
                        <a:ea typeface="Inter"/>
                        <a:cs typeface="Inter"/>
                        <a:sym typeface="Inter"/>
                      </a:endParaRPr>
                    </a:p>
                  </a:txBody>
                  <a:tcPr marT="91425" marB="91425" marR="91425" marL="91425"/>
                </a:tc>
              </a:tr>
            </a:tbl>
          </a:graphicData>
        </a:graphic>
      </p:graphicFrame>
      <p:pic>
        <p:nvPicPr>
          <p:cNvPr id="167" name="Google Shape;167;p38"/>
          <p:cNvPicPr preferRelativeResize="0"/>
          <p:nvPr/>
        </p:nvPicPr>
        <p:blipFill>
          <a:blip r:embed="rId4">
            <a:alphaModFix/>
          </a:blip>
          <a:stretch>
            <a:fillRect/>
          </a:stretch>
        </p:blipFill>
        <p:spPr>
          <a:xfrm>
            <a:off x="469050" y="652275"/>
            <a:ext cx="6834300" cy="3442752"/>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1" name="Shape 171"/>
        <p:cNvGrpSpPr/>
        <p:nvPr/>
      </p:nvGrpSpPr>
      <p:grpSpPr>
        <a:xfrm>
          <a:off x="0" y="0"/>
          <a:ext cx="0" cy="0"/>
          <a:chOff x="0" y="0"/>
          <a:chExt cx="0" cy="0"/>
        </a:xfrm>
      </p:grpSpPr>
      <p:sp>
        <p:nvSpPr>
          <p:cNvPr id="172" name="Google Shape;172;p39"/>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Comparison: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Women in Feudal Japan</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73" name="Google Shape;173;p39"/>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74" name="Google Shape;174;p39"/>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75" name="Google Shape;175;p39"/>
          <p:cNvPicPr preferRelativeResize="0"/>
          <p:nvPr/>
        </p:nvPicPr>
        <p:blipFill>
          <a:blip r:embed="rId4">
            <a:alphaModFix/>
          </a:blip>
          <a:stretch>
            <a:fillRect/>
          </a:stretch>
        </p:blipFill>
        <p:spPr>
          <a:xfrm>
            <a:off x="390131" y="9348146"/>
            <a:ext cx="431174" cy="431174"/>
          </a:xfrm>
          <a:prstGeom prst="rect">
            <a:avLst/>
          </a:prstGeom>
          <a:noFill/>
          <a:ln>
            <a:noFill/>
          </a:ln>
        </p:spPr>
      </p:pic>
      <p:sp>
        <p:nvSpPr>
          <p:cNvPr id="176" name="Google Shape;176;p39"/>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77" name="Google Shape;177;p39"/>
          <p:cNvGraphicFramePr/>
          <p:nvPr/>
        </p:nvGraphicFramePr>
        <p:xfrm>
          <a:off x="477675" y="1971900"/>
          <a:ext cx="3000000" cy="3000000"/>
        </p:xfrm>
        <a:graphic>
          <a:graphicData uri="http://schemas.openxmlformats.org/drawingml/2006/table">
            <a:tbl>
              <a:tblPr>
                <a:noFill/>
                <a:tableStyleId>{9648165F-7ED5-45FD-B108-25F179B981BA}</a:tableStyleId>
              </a:tblPr>
              <a:tblGrid>
                <a:gridCol w="3417150"/>
                <a:gridCol w="3417150"/>
              </a:tblGrid>
              <a:tr h="346100">
                <a:tc>
                  <a:txBody>
                    <a:bodyPr/>
                    <a:lstStyle/>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Image 1:</a:t>
                      </a:r>
                      <a:r>
                        <a:rPr lang="en" sz="1200">
                          <a:latin typeface="Inter"/>
                          <a:ea typeface="Inter"/>
                          <a:cs typeface="Inter"/>
                          <a:sym typeface="Inter"/>
                        </a:rPr>
                        <a:t> </a:t>
                      </a:r>
                      <a:r>
                        <a:rPr lang="en" sz="1200">
                          <a:solidFill>
                            <a:schemeClr val="dk1"/>
                          </a:solidFill>
                          <a:latin typeface="Inter"/>
                          <a:ea typeface="Inter"/>
                          <a:cs typeface="Inter"/>
                          <a:sym typeface="Inter"/>
                        </a:rPr>
                        <a:t>Gakutei Harunobu, “Woman at a Writing Table,” ca. 1815 to 1840.</a:t>
                      </a:r>
                      <a:endParaRPr sz="1200">
                        <a:latin typeface="Inter"/>
                        <a:ea typeface="Inter"/>
                        <a:cs typeface="Inter"/>
                        <a:sym typeface="Inter"/>
                      </a:endParaRPr>
                    </a:p>
                  </a:txBody>
                  <a:tcPr marT="91425" marB="91425" marR="91425" marL="91425">
                    <a:solidFill>
                      <a:srgbClr val="D9D9D9"/>
                    </a:solidFill>
                  </a:tcPr>
                </a:tc>
                <a:tc>
                  <a:txBody>
                    <a:bodyPr/>
                    <a:lstStyle/>
                    <a:p>
                      <a:pPr indent="-228600" lvl="0" marL="228600" rtl="0" algn="l">
                        <a:spcBef>
                          <a:spcPts val="0"/>
                        </a:spcBef>
                        <a:spcAft>
                          <a:spcPts val="0"/>
                        </a:spcAft>
                        <a:buNone/>
                      </a:pPr>
                      <a:r>
                        <a:rPr lang="en" sz="1200" u="sng">
                          <a:solidFill>
                            <a:schemeClr val="hlink"/>
                          </a:solidFill>
                          <a:latin typeface="Inter"/>
                          <a:ea typeface="Inter"/>
                          <a:cs typeface="Inter"/>
                          <a:sym typeface="Inter"/>
                          <a:hlinkClick r:id="rId6"/>
                        </a:rPr>
                        <a:t>Image 2:</a:t>
                      </a:r>
                      <a:r>
                        <a:rPr lang="en" sz="1200">
                          <a:solidFill>
                            <a:schemeClr val="dk1"/>
                          </a:solidFill>
                          <a:latin typeface="Inter"/>
                          <a:ea typeface="Inter"/>
                          <a:cs typeface="Inter"/>
                          <a:sym typeface="Inter"/>
                        </a:rPr>
                        <a:t> Rekisentei Eiri, “Women Beating</a:t>
                      </a:r>
                      <a:endParaRPr sz="1200">
                        <a:solidFill>
                          <a:schemeClr val="dk1"/>
                        </a:solidFill>
                        <a:latin typeface="Inter"/>
                        <a:ea typeface="Inter"/>
                        <a:cs typeface="Inter"/>
                        <a:sym typeface="Inter"/>
                      </a:endParaRPr>
                    </a:p>
                    <a:p>
                      <a:pPr indent="-228600" lvl="0" marL="228600" rtl="0" algn="l">
                        <a:spcBef>
                          <a:spcPts val="0"/>
                        </a:spcBef>
                        <a:spcAft>
                          <a:spcPts val="0"/>
                        </a:spcAft>
                        <a:buNone/>
                      </a:pPr>
                      <a:r>
                        <a:rPr lang="en" sz="1200">
                          <a:solidFill>
                            <a:schemeClr val="dk1"/>
                          </a:solidFill>
                          <a:latin typeface="Inter"/>
                          <a:ea typeface="Inter"/>
                          <a:cs typeface="Inter"/>
                          <a:sym typeface="Inter"/>
                        </a:rPr>
                        <a:t>Clothes,” late 18th century.</a:t>
                      </a:r>
                      <a:endParaRPr sz="1200">
                        <a:solidFill>
                          <a:schemeClr val="dk1"/>
                        </a:solidFill>
                        <a:latin typeface="Inter"/>
                        <a:ea typeface="Inter"/>
                        <a:cs typeface="Inter"/>
                        <a:sym typeface="Inter"/>
                      </a:endParaRPr>
                    </a:p>
                  </a:txBody>
                  <a:tcPr marT="91425" marB="91425" marR="91425" marL="91425">
                    <a:solidFill>
                      <a:srgbClr val="D9D9D9"/>
                    </a:solidFill>
                  </a:tcPr>
                </a:tc>
              </a:tr>
              <a:tr h="1461400">
                <a:tc>
                  <a:txBody>
                    <a:bodyPr/>
                    <a:lstStyle/>
                    <a:p>
                      <a:pPr indent="-292100" lvl="0" marL="457200" rtl="0" algn="l">
                        <a:spcBef>
                          <a:spcPts val="0"/>
                        </a:spcBef>
                        <a:spcAft>
                          <a:spcPts val="0"/>
                        </a:spcAft>
                        <a:buSzPts val="1000"/>
                        <a:buFont typeface="Inter"/>
                        <a:buAutoNum type="arabicPeriod"/>
                      </a:pPr>
                      <a:r>
                        <a:rPr lang="en" sz="1000">
                          <a:latin typeface="Inter"/>
                          <a:ea typeface="Inter"/>
                          <a:cs typeface="Inter"/>
                          <a:sym typeface="Inter"/>
                        </a:rPr>
                        <a:t>What do you notice in this image?</a:t>
                      </a:r>
                      <a:endParaRPr sz="1000">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292100" lvl="0" marL="457200" rtl="0" algn="l">
                        <a:spcBef>
                          <a:spcPts val="0"/>
                        </a:spcBef>
                        <a:spcAft>
                          <a:spcPts val="0"/>
                        </a:spcAft>
                        <a:buSzPts val="1000"/>
                        <a:buFont typeface="Inter"/>
                        <a:buAutoNum type="arabicPeriod"/>
                      </a:pPr>
                      <a:r>
                        <a:rPr lang="en" sz="1000">
                          <a:latin typeface="Inter"/>
                          <a:ea typeface="Inter"/>
                          <a:cs typeface="Inter"/>
                          <a:sym typeface="Inter"/>
                        </a:rPr>
                        <a:t>What perspective of women is portrayed?</a:t>
                      </a:r>
                      <a:endParaRPr sz="1000">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txBody>
                  <a:tcPr marT="91425" marB="91425" marR="91425" marL="91425"/>
                </a:tc>
                <a:tc>
                  <a:txBody>
                    <a:bodyPr/>
                    <a:lstStyle/>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What do you notice in this image?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What perspective of the event is portrayed?</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txBody>
                  <a:tcPr marT="91425" marB="91425" marR="91425" marL="91425"/>
                </a:tc>
              </a:tr>
              <a:tr h="461475">
                <a:tc>
                  <a:txBody>
                    <a:bodyPr/>
                    <a:lstStyle/>
                    <a:p>
                      <a:pPr indent="-228600" lvl="0" marL="228600" rtl="0" algn="l">
                        <a:spcBef>
                          <a:spcPts val="0"/>
                        </a:spcBef>
                        <a:spcAft>
                          <a:spcPts val="0"/>
                        </a:spcAft>
                        <a:buNone/>
                      </a:pPr>
                      <a:r>
                        <a:rPr lang="en" sz="1200" u="sng">
                          <a:solidFill>
                            <a:schemeClr val="hlink"/>
                          </a:solidFill>
                          <a:latin typeface="Inter"/>
                          <a:ea typeface="Inter"/>
                          <a:cs typeface="Inter"/>
                          <a:sym typeface="Inter"/>
                          <a:hlinkClick r:id="rId7"/>
                        </a:rPr>
                        <a:t>Image 3:</a:t>
                      </a:r>
                      <a:r>
                        <a:rPr lang="en" sz="1200">
                          <a:solidFill>
                            <a:schemeClr val="dk1"/>
                          </a:solidFill>
                          <a:latin typeface="Inter"/>
                          <a:ea typeface="Inter"/>
                          <a:cs typeface="Inter"/>
                          <a:sym typeface="Inter"/>
                        </a:rPr>
                        <a:t> Katsukawa Shunsho, “Women</a:t>
                      </a:r>
                      <a:endParaRPr sz="1200">
                        <a:solidFill>
                          <a:schemeClr val="dk1"/>
                        </a:solidFill>
                        <a:latin typeface="Inter"/>
                        <a:ea typeface="Inter"/>
                        <a:cs typeface="Inter"/>
                        <a:sym typeface="Inter"/>
                      </a:endParaRPr>
                    </a:p>
                    <a:p>
                      <a:pPr indent="-228600" lvl="0" marL="228600" rtl="0" algn="l">
                        <a:spcBef>
                          <a:spcPts val="0"/>
                        </a:spcBef>
                        <a:spcAft>
                          <a:spcPts val="0"/>
                        </a:spcAft>
                        <a:buNone/>
                      </a:pPr>
                      <a:r>
                        <a:rPr lang="en" sz="1200">
                          <a:solidFill>
                            <a:schemeClr val="dk1"/>
                          </a:solidFill>
                          <a:latin typeface="Inter"/>
                          <a:ea typeface="Inter"/>
                          <a:cs typeface="Inter"/>
                          <a:sym typeface="Inter"/>
                        </a:rPr>
                        <a:t>Watching Moths,” mid- to late-18th century.</a:t>
                      </a:r>
                      <a:endParaRPr sz="1200">
                        <a:solidFill>
                          <a:schemeClr val="dk1"/>
                        </a:solidFill>
                        <a:latin typeface="Inter"/>
                        <a:ea typeface="Inter"/>
                        <a:cs typeface="Inter"/>
                        <a:sym typeface="Inter"/>
                      </a:endParaRPr>
                    </a:p>
                  </a:txBody>
                  <a:tcPr marT="91425" marB="91425" marR="91425" marL="91425">
                    <a:solidFill>
                      <a:srgbClr val="D9D9D9"/>
                    </a:solidFill>
                  </a:tcPr>
                </a:tc>
                <a:tc>
                  <a:txBody>
                    <a:bodyPr/>
                    <a:lstStyle/>
                    <a:p>
                      <a:pPr indent="-228600" lvl="0" marL="228600" rtl="0" algn="l">
                        <a:spcBef>
                          <a:spcPts val="0"/>
                        </a:spcBef>
                        <a:spcAft>
                          <a:spcPts val="0"/>
                        </a:spcAft>
                        <a:buNone/>
                      </a:pPr>
                      <a:r>
                        <a:rPr lang="en" sz="1200" u="sng">
                          <a:solidFill>
                            <a:schemeClr val="hlink"/>
                          </a:solidFill>
                          <a:latin typeface="Inter"/>
                          <a:ea typeface="Inter"/>
                          <a:cs typeface="Inter"/>
                          <a:sym typeface="Inter"/>
                          <a:hlinkClick r:id="rId8"/>
                        </a:rPr>
                        <a:t>Image 4:</a:t>
                      </a:r>
                      <a:r>
                        <a:rPr lang="en" sz="1200">
                          <a:solidFill>
                            <a:schemeClr val="dk1"/>
                          </a:solidFill>
                          <a:latin typeface="Inter"/>
                          <a:ea typeface="Inter"/>
                          <a:cs typeface="Inter"/>
                          <a:sym typeface="Inter"/>
                        </a:rPr>
                        <a:t> Iwasa Matabei, “Man and Woman</a:t>
                      </a:r>
                      <a:endParaRPr sz="1200">
                        <a:solidFill>
                          <a:schemeClr val="dk1"/>
                        </a:solidFill>
                        <a:latin typeface="Inter"/>
                        <a:ea typeface="Inter"/>
                        <a:cs typeface="Inter"/>
                        <a:sym typeface="Inter"/>
                      </a:endParaRPr>
                    </a:p>
                    <a:p>
                      <a:pPr indent="-228600" lvl="0" marL="228600" rtl="0" algn="l">
                        <a:spcBef>
                          <a:spcPts val="0"/>
                        </a:spcBef>
                        <a:spcAft>
                          <a:spcPts val="0"/>
                        </a:spcAft>
                        <a:buNone/>
                      </a:pPr>
                      <a:r>
                        <a:rPr lang="en" sz="1200">
                          <a:solidFill>
                            <a:schemeClr val="dk1"/>
                          </a:solidFill>
                          <a:latin typeface="Inter"/>
                          <a:ea typeface="Inter"/>
                          <a:cs typeface="Inter"/>
                          <a:sym typeface="Inter"/>
                        </a:rPr>
                        <a:t>Facing at Court,” 17th century.</a:t>
                      </a:r>
                      <a:endParaRPr sz="1200">
                        <a:solidFill>
                          <a:schemeClr val="dk1"/>
                        </a:solidFill>
                        <a:latin typeface="Inter"/>
                        <a:ea typeface="Inter"/>
                        <a:cs typeface="Inter"/>
                        <a:sym typeface="Inter"/>
                      </a:endParaRPr>
                    </a:p>
                  </a:txBody>
                  <a:tcPr marT="91425" marB="91425" marR="91425" marL="91425">
                    <a:solidFill>
                      <a:srgbClr val="D9D9D9"/>
                    </a:solidFill>
                  </a:tcPr>
                </a:tc>
              </a:tr>
              <a:tr h="1557525">
                <a:tc>
                  <a:txBody>
                    <a:bodyPr/>
                    <a:lstStyle/>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What do you notice in this image?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What perspective of the event is portrayed?</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txBody>
                  <a:tcPr marT="91425" marB="91425" marR="91425" marL="91425"/>
                </a:tc>
                <a:tc>
                  <a:txBody>
                    <a:bodyPr/>
                    <a:lstStyle/>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What do you notice in this image?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AutoNum type="arabicPeriod"/>
                      </a:pPr>
                      <a:r>
                        <a:rPr lang="en" sz="1000">
                          <a:solidFill>
                            <a:schemeClr val="dk1"/>
                          </a:solidFill>
                          <a:latin typeface="Inter"/>
                          <a:ea typeface="Inter"/>
                          <a:cs typeface="Inter"/>
                          <a:sym typeface="Inter"/>
                        </a:rPr>
                        <a:t>What perspective of the event is portrayed?</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txBody>
                  <a:tcPr marT="91425" marB="91425" marR="91425" marL="91425"/>
                </a:tc>
              </a:tr>
            </a:tbl>
          </a:graphicData>
        </a:graphic>
      </p:graphicFrame>
      <p:sp>
        <p:nvSpPr>
          <p:cNvPr id="178" name="Google Shape;178;p39"/>
          <p:cNvSpPr txBox="1"/>
          <p:nvPr/>
        </p:nvSpPr>
        <p:spPr>
          <a:xfrm>
            <a:off x="498850" y="7988550"/>
            <a:ext cx="6804600" cy="1234800"/>
          </a:xfrm>
          <a:prstGeom prst="rect">
            <a:avLst/>
          </a:prstGeom>
          <a:noFill/>
          <a:ln cap="flat" cmpd="sng" w="19050">
            <a:solidFill>
              <a:srgbClr val="999999"/>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Reflection: How can visual depictions shape our understanding of the past?</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000">
              <a:solidFill>
                <a:srgbClr val="E95C3D"/>
              </a:solidFill>
              <a:latin typeface="Inter"/>
              <a:ea typeface="Inter"/>
              <a:cs typeface="Inter"/>
              <a:sym typeface="Inter"/>
            </a:endParaRPr>
          </a:p>
          <a:p>
            <a:pPr indent="0" lvl="0" marL="0" rtl="0" algn="l">
              <a:lnSpc>
                <a:spcPct val="100000"/>
              </a:lnSpc>
              <a:spcBef>
                <a:spcPts val="1200"/>
              </a:spcBef>
              <a:spcAft>
                <a:spcPts val="1200"/>
              </a:spcAft>
              <a:buNone/>
            </a:pPr>
            <a:r>
              <a:t/>
            </a:r>
            <a:endParaRPr b="1" sz="1000">
              <a:solidFill>
                <a:srgbClr val="E95C3D"/>
              </a:solidFill>
              <a:latin typeface="Inter"/>
              <a:ea typeface="Inter"/>
              <a:cs typeface="Inter"/>
              <a:sym typeface="Inter"/>
            </a:endParaRPr>
          </a:p>
        </p:txBody>
      </p:sp>
      <p:sp>
        <p:nvSpPr>
          <p:cNvPr id="179" name="Google Shape;179;p39"/>
          <p:cNvSpPr txBox="1"/>
          <p:nvPr/>
        </p:nvSpPr>
        <p:spPr>
          <a:xfrm>
            <a:off x="486250" y="1108000"/>
            <a:ext cx="6822000" cy="644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Using the Visual Analysis </a:t>
            </a:r>
            <a:r>
              <a:rPr lang="en" sz="1200">
                <a:solidFill>
                  <a:schemeClr val="dk1"/>
                </a:solidFill>
                <a:latin typeface="Halant"/>
                <a:ea typeface="Halant"/>
                <a:cs typeface="Halant"/>
                <a:sym typeface="Halant"/>
              </a:rPr>
              <a:t>protocol</a:t>
            </a:r>
            <a:r>
              <a:rPr lang="en" sz="1200">
                <a:solidFill>
                  <a:schemeClr val="dk1"/>
                </a:solidFill>
                <a:latin typeface="Halant"/>
                <a:ea typeface="Halant"/>
                <a:cs typeface="Halant"/>
                <a:sym typeface="Halant"/>
              </a:rPr>
              <a:t> from the prior pages, analyze these four images from the National Museum of Asian Art. Answer the two questions for each image and then write a reflection on the power of visual depictions.</a:t>
            </a:r>
            <a:endParaRPr sz="1200">
              <a:solidFill>
                <a:schemeClr val="dk1"/>
              </a:solidFill>
              <a:latin typeface="Halant"/>
              <a:ea typeface="Halant"/>
              <a:cs typeface="Halant"/>
              <a:sym typeface="Halan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3" name="Shape 183"/>
        <p:cNvGrpSpPr/>
        <p:nvPr/>
      </p:nvGrpSpPr>
      <p:grpSpPr>
        <a:xfrm>
          <a:off x="0" y="0"/>
          <a:ext cx="0" cy="0"/>
          <a:chOff x="0" y="0"/>
          <a:chExt cx="0" cy="0"/>
        </a:xfrm>
      </p:grpSpPr>
      <p:sp>
        <p:nvSpPr>
          <p:cNvPr id="184" name="Google Shape;184;p40"/>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Great Learning for Women</a:t>
            </a:r>
            <a:endParaRPr sz="2500">
              <a:solidFill>
                <a:schemeClr val="dk1"/>
              </a:solidFill>
              <a:latin typeface="Plus Jakarta Sans Medium"/>
              <a:ea typeface="Plus Jakarta Sans Medium"/>
              <a:cs typeface="Plus Jakarta Sans Medium"/>
              <a:sym typeface="Plus Jakarta Sans Medium"/>
            </a:endParaRPr>
          </a:p>
        </p:txBody>
      </p:sp>
      <p:pic>
        <p:nvPicPr>
          <p:cNvPr id="185" name="Google Shape;185;p40"/>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86" name="Google Shape;186;p40"/>
          <p:cNvSpPr txBox="1"/>
          <p:nvPr/>
        </p:nvSpPr>
        <p:spPr>
          <a:xfrm>
            <a:off x="469041" y="9305555"/>
            <a:ext cx="6834300" cy="438000"/>
          </a:xfrm>
          <a:prstGeom prst="rect">
            <a:avLst/>
          </a:prstGeom>
          <a:solidFill>
            <a:srgbClr val="EFEFEF"/>
          </a:solid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Continuity and Change Over Time</a:t>
            </a:r>
            <a:endParaRPr sz="1300">
              <a:latin typeface="Inter"/>
              <a:ea typeface="Inter"/>
              <a:cs typeface="Inter"/>
              <a:sym typeface="Inter"/>
            </a:endParaRPr>
          </a:p>
        </p:txBody>
      </p:sp>
      <p:graphicFrame>
        <p:nvGraphicFramePr>
          <p:cNvPr id="187" name="Google Shape;187;p40"/>
          <p:cNvGraphicFramePr/>
          <p:nvPr/>
        </p:nvGraphicFramePr>
        <p:xfrm>
          <a:off x="966955" y="2155948"/>
          <a:ext cx="3000000" cy="3000000"/>
        </p:xfrm>
        <a:graphic>
          <a:graphicData uri="http://schemas.openxmlformats.org/drawingml/2006/table">
            <a:tbl>
              <a:tblPr>
                <a:noFill/>
                <a:tableStyleId>{9648165F-7ED5-45FD-B108-25F179B981BA}</a:tableStyleId>
              </a:tblPr>
              <a:tblGrid>
                <a:gridCol w="2560475"/>
                <a:gridCol w="3299000"/>
              </a:tblGrid>
              <a:tr h="302275">
                <a:tc gridSpan="2">
                  <a:txBody>
                    <a:bodyPr/>
                    <a:lstStyle/>
                    <a:p>
                      <a:pPr indent="0" lvl="0" marL="0" rtl="0" algn="l">
                        <a:spcBef>
                          <a:spcPts val="0"/>
                        </a:spcBef>
                        <a:spcAft>
                          <a:spcPts val="0"/>
                        </a:spcAft>
                        <a:buClr>
                          <a:srgbClr val="000000"/>
                        </a:buClr>
                        <a:buSzPts val="1200"/>
                        <a:buFont typeface="Arial"/>
                        <a:buNone/>
                      </a:pPr>
                      <a:r>
                        <a:rPr lang="en" sz="1500">
                          <a:solidFill>
                            <a:srgbClr val="000000"/>
                          </a:solidFill>
                          <a:latin typeface="Halant"/>
                          <a:ea typeface="Halant"/>
                          <a:cs typeface="Halant"/>
                          <a:sym typeface="Halant"/>
                        </a:rPr>
                        <a:t>Source: Kaibara  Ekken, </a:t>
                      </a:r>
                      <a:r>
                        <a:rPr i="1" lang="en" sz="1500">
                          <a:solidFill>
                            <a:srgbClr val="000000"/>
                          </a:solidFill>
                          <a:latin typeface="Halant"/>
                          <a:ea typeface="Halant"/>
                          <a:cs typeface="Halant"/>
                          <a:sym typeface="Halant"/>
                        </a:rPr>
                        <a:t>The Great Learning for Women  (Onna  Daigaku)</a:t>
                      </a:r>
                      <a:r>
                        <a:rPr lang="en" sz="1500">
                          <a:solidFill>
                            <a:srgbClr val="000000"/>
                          </a:solidFill>
                          <a:latin typeface="Halant"/>
                          <a:ea typeface="Halant"/>
                          <a:cs typeface="Halant"/>
                          <a:sym typeface="Halant"/>
                        </a:rPr>
                        <a:t>, 1729.</a:t>
                      </a:r>
                      <a:endParaRPr sz="1500">
                        <a:solidFill>
                          <a:srgbClr val="000000"/>
                        </a:solidFill>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rPr lang="en" sz="1500">
                          <a:solidFill>
                            <a:srgbClr val="000000"/>
                          </a:solidFill>
                          <a:latin typeface="Halant"/>
                          <a:ea typeface="Halant"/>
                          <a:cs typeface="Halant"/>
                          <a:sym typeface="Halant"/>
                        </a:rPr>
                        <a:t>Edited by L. CRANMER-BYNG and Dr. S. A. KAPADIA, 1905.</a:t>
                      </a:r>
                      <a:endParaRPr sz="1500">
                        <a:solidFill>
                          <a:srgbClr val="000000"/>
                        </a:solidFill>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t/>
                      </a:r>
                      <a:endParaRPr sz="1500">
                        <a:solidFill>
                          <a:srgbClr val="000000"/>
                        </a:solidFill>
                        <a:latin typeface="Inter"/>
                        <a:ea typeface="Inter"/>
                        <a:cs typeface="Inter"/>
                        <a:sym typeface="Inter"/>
                      </a:endParaRPr>
                    </a:p>
                    <a:p>
                      <a:pPr indent="0" lvl="0" marL="0" rtl="0" algn="l">
                        <a:spcBef>
                          <a:spcPts val="0"/>
                        </a:spcBef>
                        <a:spcAft>
                          <a:spcPts val="0"/>
                        </a:spcAft>
                        <a:buNone/>
                      </a:pPr>
                      <a:r>
                        <a:rPr lang="en" sz="1300">
                          <a:solidFill>
                            <a:srgbClr val="000000"/>
                          </a:solidFill>
                          <a:latin typeface="Inter"/>
                          <a:ea typeface="Inter"/>
                          <a:cs typeface="Inter"/>
                          <a:sym typeface="Inter"/>
                        </a:rPr>
                        <a:t>Note: Kaibara Ekken (1630-1714) was a Japanese philosopher who was heavily influenced by Chinese Confucianism. His book on women’s conduct (the oldest known copy is from 1729) summarized many core beliefs about women’s role in feudal Japanese society.</a:t>
                      </a:r>
                      <a:endParaRPr sz="1300">
                        <a:solidFill>
                          <a:srgbClr val="000000"/>
                        </a:solidFill>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hMerge="1"/>
              </a:tr>
              <a:tr h="3330775">
                <a:tc gridSpan="2">
                  <a:txBody>
                    <a:bodyPr/>
                    <a:lstStyle/>
                    <a:p>
                      <a:pPr indent="0" lvl="0" marL="0" rtl="0" algn="l">
                        <a:spcBef>
                          <a:spcPts val="0"/>
                        </a:spcBef>
                        <a:spcAft>
                          <a:spcPts val="0"/>
                        </a:spcAft>
                        <a:buClr>
                          <a:srgbClr val="000000"/>
                        </a:buClr>
                        <a:buSzPts val="1200"/>
                        <a:buFont typeface="Arial"/>
                        <a:buNone/>
                      </a:pPr>
                      <a:r>
                        <a:rPr lang="en" sz="1500">
                          <a:solidFill>
                            <a:srgbClr val="000000"/>
                          </a:solidFill>
                          <a:latin typeface="Inter"/>
                          <a:ea typeface="Inter"/>
                          <a:cs typeface="Inter"/>
                          <a:sym typeface="Inter"/>
                        </a:rPr>
                        <a:t>A WOMAN has no particular lord. She must look to her husband as her lord, and must serve him with all worship and reverence, not despising or thinking lightly of him. The great lifelong duty of a woman is obedience. In her dealings with her husband, both the expression of her countenance and style of her address should be courteous, humble, and conciliatory, never peevish and intractable, never rude and arrogant — that should be a woman's first and chiefest care. </a:t>
                      </a:r>
                      <a:endParaRPr sz="1500">
                        <a:solidFill>
                          <a:srgbClr val="000000"/>
                        </a:solidFill>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500">
                        <a:solidFill>
                          <a:srgbClr val="000000"/>
                        </a:solidFill>
                        <a:latin typeface="Inter"/>
                        <a:ea typeface="Inter"/>
                        <a:cs typeface="Inter"/>
                        <a:sym typeface="Inter"/>
                      </a:endParaRPr>
                    </a:p>
                    <a:p>
                      <a:pPr indent="0" lvl="0" marL="0" rtl="0" algn="l">
                        <a:spcBef>
                          <a:spcPts val="0"/>
                        </a:spcBef>
                        <a:spcAft>
                          <a:spcPts val="0"/>
                        </a:spcAft>
                        <a:buNone/>
                      </a:pPr>
                      <a:r>
                        <a:rPr lang="en" sz="1500">
                          <a:solidFill>
                            <a:srgbClr val="000000"/>
                          </a:solidFill>
                          <a:latin typeface="Inter"/>
                          <a:ea typeface="Inter"/>
                          <a:cs typeface="Inter"/>
                          <a:sym typeface="Inter"/>
                        </a:rPr>
                        <a:t>When the husband issues his instructions, the wife must never disobey them. In doubtful case she should inquire of her husband, and obediently follow his commands. If ever her husband should inquire of her, she should answer to the point — to answer in a careless fashion were a mark of rudeness. Should her husband be roused at any time to anger, she must obey him with fear and trembling, and not set herself up against him in anger and forwardness, A woman should look on her husband as if he were Heaven itself, and never weary of thinking how she may yield to her husband and thus escape celestial castigation [severe punishment].</a:t>
                      </a:r>
                      <a:endParaRPr sz="1500">
                        <a:solidFill>
                          <a:srgbClr val="000000"/>
                        </a:solidFill>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c hMerge="1"/>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1" name="Shape 191"/>
        <p:cNvGrpSpPr/>
        <p:nvPr/>
      </p:nvGrpSpPr>
      <p:grpSpPr>
        <a:xfrm>
          <a:off x="0" y="0"/>
          <a:ext cx="0" cy="0"/>
          <a:chOff x="0" y="0"/>
          <a:chExt cx="0" cy="0"/>
        </a:xfrm>
      </p:grpSpPr>
      <p:sp>
        <p:nvSpPr>
          <p:cNvPr id="192" name="Google Shape;192;p4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a:t>
            </a:r>
            <a:endParaRPr sz="1500"/>
          </a:p>
        </p:txBody>
      </p:sp>
      <p:graphicFrame>
        <p:nvGraphicFramePr>
          <p:cNvPr id="193" name="Google Shape;193;p41"/>
          <p:cNvGraphicFramePr/>
          <p:nvPr/>
        </p:nvGraphicFramePr>
        <p:xfrm>
          <a:off x="472467" y="837402"/>
          <a:ext cx="3000000" cy="3000000"/>
        </p:xfrm>
        <a:graphic>
          <a:graphicData uri="http://schemas.openxmlformats.org/drawingml/2006/table">
            <a:tbl>
              <a:tblPr>
                <a:noFill/>
                <a:tableStyleId>{9648165F-7ED5-45FD-B108-25F179B981BA}</a:tableStyleId>
              </a:tblPr>
              <a:tblGrid>
                <a:gridCol w="2043725"/>
                <a:gridCol w="2510200"/>
                <a:gridCol w="2276975"/>
              </a:tblGrid>
              <a:tr h="305942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500">
                        <a:solidFill>
                          <a:schemeClr val="dk1"/>
                        </a:solidFill>
                        <a:latin typeface="Plus Jakarta Sans SemiBold"/>
                        <a:ea typeface="Plus Jakarta Sans SemiBold"/>
                        <a:cs typeface="Plus Jakarta Sans SemiBold"/>
                        <a:sym typeface="Plus Jakarta Sans SemiBold"/>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194" name="Google Shape;194;p41"/>
          <p:cNvGraphicFramePr/>
          <p:nvPr/>
        </p:nvGraphicFramePr>
        <p:xfrm>
          <a:off x="561691" y="5014467"/>
          <a:ext cx="3000000" cy="3000000"/>
        </p:xfrm>
        <a:graphic>
          <a:graphicData uri="http://schemas.openxmlformats.org/drawingml/2006/table">
            <a:tbl>
              <a:tblPr>
                <a:noFill/>
                <a:tableStyleId>{9648165F-7ED5-45FD-B108-25F179B981BA}</a:tableStyleId>
              </a:tblPr>
              <a:tblGrid>
                <a:gridCol w="1839725"/>
              </a:tblGrid>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195" name="Google Shape;195;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96" name="Google Shape;196;p4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7" name="Google Shape;197;p4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1" name="Shape 201"/>
        <p:cNvGrpSpPr/>
        <p:nvPr/>
      </p:nvGrpSpPr>
      <p:grpSpPr>
        <a:xfrm>
          <a:off x="0" y="0"/>
          <a:ext cx="0" cy="0"/>
          <a:chOff x="0" y="0"/>
          <a:chExt cx="0" cy="0"/>
        </a:xfrm>
      </p:grpSpPr>
      <p:sp>
        <p:nvSpPr>
          <p:cNvPr id="202" name="Google Shape;202;p4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Comparison</a:t>
            </a:r>
            <a:endParaRPr sz="2500">
              <a:solidFill>
                <a:schemeClr val="dk1"/>
              </a:solidFill>
              <a:latin typeface="Plus Jakarta Sans"/>
              <a:ea typeface="Plus Jakarta Sans"/>
              <a:cs typeface="Plus Jakarta Sans"/>
              <a:sym typeface="Plus Jakarta Sans"/>
            </a:endParaRPr>
          </a:p>
        </p:txBody>
      </p:sp>
      <p:sp>
        <p:nvSpPr>
          <p:cNvPr id="203" name="Google Shape;203;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4" name="Google Shape;204;p42"/>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05" name="Google Shape;205;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6" name="Google Shape;206;p42"/>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07" name="Google Shape;207;p42"/>
          <p:cNvSpPr txBox="1"/>
          <p:nvPr/>
        </p:nvSpPr>
        <p:spPr>
          <a:xfrm>
            <a:off x="503838" y="2163829"/>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sz="1800">
              <a:latin typeface="Inter"/>
              <a:ea typeface="Inter"/>
              <a:cs typeface="Inter"/>
              <a:sym typeface="Inter"/>
            </a:endParaRPr>
          </a:p>
        </p:txBody>
      </p:sp>
      <p:sp>
        <p:nvSpPr>
          <p:cNvPr id="208" name="Google Shape;208;p42"/>
          <p:cNvSpPr txBox="1"/>
          <p:nvPr/>
        </p:nvSpPr>
        <p:spPr>
          <a:xfrm>
            <a:off x="4970083" y="2163831"/>
            <a:ext cx="2298600" cy="798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sz="1800">
              <a:latin typeface="Inter"/>
              <a:ea typeface="Inter"/>
              <a:cs typeface="Inter"/>
              <a:sym typeface="Inter"/>
            </a:endParaRPr>
          </a:p>
        </p:txBody>
      </p:sp>
      <p:graphicFrame>
        <p:nvGraphicFramePr>
          <p:cNvPr id="209" name="Google Shape;209;p42"/>
          <p:cNvGraphicFramePr/>
          <p:nvPr/>
        </p:nvGraphicFramePr>
        <p:xfrm>
          <a:off x="503824" y="3910029"/>
          <a:ext cx="3000000" cy="3000000"/>
        </p:xfrm>
        <a:graphic>
          <a:graphicData uri="http://schemas.openxmlformats.org/drawingml/2006/table">
            <a:tbl>
              <a:tblPr>
                <a:noFill/>
                <a:tableStyleId>{9648165F-7ED5-45FD-B108-25F179B981BA}</a:tableStyleId>
              </a:tblPr>
              <a:tblGrid>
                <a:gridCol w="2254925"/>
                <a:gridCol w="2254925"/>
                <a:gridCol w="2254925"/>
              </a:tblGrid>
              <a:tr h="1119175">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1</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2</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800">
                          <a:latin typeface="Inter SemiBold"/>
                          <a:ea typeface="Inter SemiBold"/>
                          <a:cs typeface="Inter SemiBold"/>
                          <a:sym typeface="Inter SemiBold"/>
                        </a:rPr>
                        <a:t>3</a:t>
                      </a:r>
                      <a:endParaRPr sz="1800">
                        <a:latin typeface="Inter SemiBold"/>
                        <a:ea typeface="Inter SemiBold"/>
                        <a:cs typeface="Inter SemiBold"/>
                        <a:sym typeface="Inter SemiBold"/>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210" name="Google Shape;210;p42"/>
          <p:cNvGraphicFramePr/>
          <p:nvPr/>
        </p:nvGraphicFramePr>
        <p:xfrm>
          <a:off x="503824" y="6474548"/>
          <a:ext cx="3000000" cy="3000000"/>
        </p:xfrm>
        <a:graphic>
          <a:graphicData uri="http://schemas.openxmlformats.org/drawingml/2006/table">
            <a:tbl>
              <a:tblPr>
                <a:noFill/>
                <a:tableStyleId>{9648165F-7ED5-45FD-B108-25F179B981BA}</a:tableStyleId>
              </a:tblPr>
              <a:tblGrid>
                <a:gridCol w="2579025"/>
                <a:gridCol w="1616500"/>
                <a:gridCol w="2569225"/>
              </a:tblGrid>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500">
                        <a:latin typeface="Inter"/>
                        <a:ea typeface="Inter"/>
                        <a:cs typeface="Inter"/>
                        <a:sym typeface="Inter"/>
                      </a:endParaRPr>
                    </a:p>
                  </a:txBody>
                  <a:tcPr marT="95775" marB="95775" marR="97150" marL="97150"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52625">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500">
                        <a:latin typeface="Inter"/>
                        <a:ea typeface="Inter"/>
                        <a:cs typeface="Inter"/>
                        <a:sym typeface="Inter"/>
                      </a:endParaRPr>
                    </a:p>
                  </a:txBody>
                  <a:tcPr marT="95775" marB="95775" marR="97150" marL="97150">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211" name="Google Shape;211;p42"/>
          <p:cNvSpPr/>
          <p:nvPr/>
        </p:nvSpPr>
        <p:spPr>
          <a:xfrm rot="-5400000">
            <a:off x="3411863" y="545679"/>
            <a:ext cx="9795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12" name="Google Shape;212;p42"/>
          <p:cNvSpPr/>
          <p:nvPr/>
        </p:nvSpPr>
        <p:spPr>
          <a:xfrm rot="-5400000">
            <a:off x="3596213" y="3304133"/>
            <a:ext cx="610800" cy="57492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spcBef>
                <a:spcPts val="0"/>
              </a:spcBef>
              <a:spcAft>
                <a:spcPts val="0"/>
              </a:spcAft>
              <a:buNone/>
            </a:pPr>
            <a:r>
              <a:t/>
            </a:r>
            <a:endParaRPr sz="1500">
              <a:latin typeface="Inter"/>
              <a:ea typeface="Inter"/>
              <a:cs typeface="Inter"/>
              <a:sym typeface="Inter"/>
            </a:endParaRPr>
          </a:p>
        </p:txBody>
      </p:sp>
      <p:sp>
        <p:nvSpPr>
          <p:cNvPr id="213" name="Google Shape;213;p42"/>
          <p:cNvSpPr txBox="1"/>
          <p:nvPr/>
        </p:nvSpPr>
        <p:spPr>
          <a:xfrm>
            <a:off x="3199613" y="2411540"/>
            <a:ext cx="1373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700">
                <a:latin typeface="Inter"/>
                <a:ea typeface="Inter"/>
                <a:cs typeface="Inter"/>
                <a:sym typeface="Inter"/>
              </a:rPr>
              <a:t>Similarities</a:t>
            </a:r>
            <a:endParaRPr sz="1700">
              <a:latin typeface="Inter"/>
              <a:ea typeface="Inter"/>
              <a:cs typeface="Inter"/>
              <a:sym typeface="Inter"/>
            </a:endParaRPr>
          </a:p>
        </p:txBody>
      </p:sp>
      <p:sp>
        <p:nvSpPr>
          <p:cNvPr id="214" name="Google Shape;214;p42"/>
          <p:cNvSpPr txBox="1"/>
          <p:nvPr/>
        </p:nvSpPr>
        <p:spPr>
          <a:xfrm>
            <a:off x="2541553" y="5345018"/>
            <a:ext cx="2720100" cy="450600"/>
          </a:xfrm>
          <a:prstGeom prst="rect">
            <a:avLst/>
          </a:prstGeom>
          <a:noFill/>
          <a:ln cap="flat" cmpd="sng" w="19050">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600">
                <a:solidFill>
                  <a:schemeClr val="dk1"/>
                </a:solidFill>
                <a:latin typeface="Inter"/>
                <a:ea typeface="Inter"/>
                <a:cs typeface="Inter"/>
                <a:sym typeface="Inter"/>
              </a:rPr>
              <a:t>Different in regards to...</a:t>
            </a:r>
            <a:endParaRPr sz="1600">
              <a:solidFill>
                <a:schemeClr val="dk1"/>
              </a:solidFill>
              <a:latin typeface="Inter"/>
              <a:ea typeface="Inter"/>
              <a:cs typeface="Inter"/>
              <a:sym typeface="Inter"/>
            </a:endParaRPr>
          </a:p>
          <a:p>
            <a:pPr indent="0" lvl="0" marL="0" rtl="0" algn="ctr">
              <a:spcBef>
                <a:spcPts val="0"/>
              </a:spcBef>
              <a:spcAft>
                <a:spcPts val="0"/>
              </a:spcAft>
              <a:buNone/>
            </a:pPr>
            <a:r>
              <a:t/>
            </a:r>
            <a:endParaRPr sz="1700">
              <a:latin typeface="Inter"/>
              <a:ea typeface="Inter"/>
              <a:cs typeface="Inter"/>
              <a:sym typeface="Inter"/>
            </a:endParaRPr>
          </a:p>
        </p:txBody>
      </p:sp>
      <p:sp>
        <p:nvSpPr>
          <p:cNvPr id="215" name="Google Shape;215;p42"/>
          <p:cNvSpPr txBox="1"/>
          <p:nvPr/>
        </p:nvSpPr>
        <p:spPr>
          <a:xfrm>
            <a:off x="966600" y="1165650"/>
            <a:ext cx="60912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First, choose two images to be compared  below. Then identify three ways that they are similar. Next, identify three ways in which they differ. In the middle of the differences table, identify how they are different from each other.</a:t>
            </a:r>
            <a:endParaRPr sz="1200">
              <a:latin typeface="Plus Jakarta Sans"/>
              <a:ea typeface="Plus Jakarta Sans"/>
              <a:cs typeface="Plus Jakarta Sans"/>
              <a:sym typeface="Plus Jakarta Sans"/>
            </a:endParaRPr>
          </a:p>
        </p:txBody>
      </p:sp>
      <p:pic>
        <p:nvPicPr>
          <p:cNvPr id="216" name="Google Shape;216;p42"/>
          <p:cNvPicPr preferRelativeResize="0"/>
          <p:nvPr/>
        </p:nvPicPr>
        <p:blipFill>
          <a:blip r:embed="rId5">
            <a:alphaModFix/>
          </a:blip>
          <a:stretch>
            <a:fillRect/>
          </a:stretch>
        </p:blipFill>
        <p:spPr>
          <a:xfrm>
            <a:off x="342975" y="1165660"/>
            <a:ext cx="674458" cy="67445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